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9" r:id="rId2"/>
    <p:sldId id="379" r:id="rId3"/>
    <p:sldId id="377" r:id="rId4"/>
    <p:sldId id="374" r:id="rId5"/>
    <p:sldId id="378" r:id="rId6"/>
    <p:sldId id="303" r:id="rId7"/>
    <p:sldId id="258" r:id="rId8"/>
    <p:sldId id="259" r:id="rId9"/>
    <p:sldId id="260" r:id="rId10"/>
    <p:sldId id="263" r:id="rId11"/>
    <p:sldId id="262" r:id="rId12"/>
    <p:sldId id="264" r:id="rId13"/>
    <p:sldId id="267" r:id="rId14"/>
    <p:sldId id="269" r:id="rId15"/>
    <p:sldId id="367" r:id="rId16"/>
    <p:sldId id="266" r:id="rId17"/>
    <p:sldId id="327" r:id="rId18"/>
    <p:sldId id="305" r:id="rId19"/>
    <p:sldId id="286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3"/>
    <a:srgbClr val="DDDED0"/>
    <a:srgbClr val="F0F1EC"/>
    <a:srgbClr val="006E85"/>
    <a:srgbClr val="B4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16" autoAdjust="0"/>
    <p:restoredTop sz="99568" autoAdjust="0"/>
  </p:normalViewPr>
  <p:slideViewPr>
    <p:cSldViewPr>
      <p:cViewPr varScale="1">
        <p:scale>
          <a:sx n="76" d="100"/>
          <a:sy n="76" d="100"/>
        </p:scale>
        <p:origin x="72" y="29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6277F-4BD7-4698-8EC5-1A2DA59272E2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D94E-93C9-49E9-9D64-0F8910EE7C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32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BD9-0AAF-41A9-A936-39DF943E8DBC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3A625-8E21-4788-91C9-CDCF6225C2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37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69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80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Regulatory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7B047-018A-6843-9FAE-31240D95A8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00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While it lies in this DNA repair gene, you can predict that it actually regulates the neighboring cytokine genes known to be important in allergy and asthma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7B047-018A-6843-9FAE-31240D95A8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00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76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72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1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92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Broad and deep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7B047-018A-6843-9FAE-31240D95A8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0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51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6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8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6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18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89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3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Alergy</a:t>
            </a:r>
            <a:r>
              <a:rPr lang="en-US" dirty="0"/>
              <a:t> and asthma</a:t>
            </a:r>
          </a:p>
          <a:p>
            <a:r>
              <a:rPr lang="en-US" dirty="0"/>
              <a:t>Falls in an intron of this DNA repair gene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7B047-018A-6843-9FAE-31240D95A8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r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70177" y="1371600"/>
            <a:ext cx="6754283" cy="3355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G541 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5C7AEB-587B-4DC5-B8FF-2802C654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58600" cy="1325563"/>
          </a:xfrm>
          <a:prstGeom prst="rect">
            <a:avLst/>
          </a:prstGeom>
        </p:spPr>
        <p:txBody>
          <a:bodyPr/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488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315376" y="836520"/>
            <a:ext cx="11673424" cy="3271"/>
          </a:xfrm>
          <a:prstGeom prst="line">
            <a:avLst/>
          </a:prstGeom>
          <a:ln w="25400">
            <a:solidFill>
              <a:srgbClr val="000033"/>
            </a:solidFill>
          </a:ln>
          <a:effectLst>
            <a:outerShdw blurRad="50800" dist="762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5EEB66-86C3-41D6-A023-35936A4D1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Sequence Maps</a:t>
            </a:r>
          </a:p>
        </p:txBody>
      </p:sp>
    </p:spTree>
    <p:extLst>
      <p:ext uri="{BB962C8B-B14F-4D97-AF65-F5344CB8AC3E}">
        <p14:creationId xmlns:p14="http://schemas.microsoft.com/office/powerpoint/2010/main" val="3147021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 algn="just">
              <a:buNone/>
            </a:pPr>
            <a:r>
              <a:rPr lang="en-US" dirty="0"/>
              <a:t>TTTCCCGGCGTGCCCCAGGAGAGCGGCGTGGACGCGTGCGGGCCTAGAGGCCCACGTGATCCGCAGGGCGGCCGAGGCAGGAAGCTGTGAGTGCGCGGTT GCGGGGTCGCATTGTGGCTACGGCTTTGCGTCCCCGGCGGGCAGCCCCAGGCTGGTCCCCGCCTCCGCTCTCCCCACCGGCGGGGAAAGCAGCTGGTGTG GGAGGAAAGGCTCCATCCCCCGCCCCCTCTCTCCCGCTGTTGGCTGGCAGGATCTTTTGGCAGTCCTGTGGCCTCGCTCCCCGCCCGGATCCTCCTGACC CTGAGATTCGCGGGTCTCACGTCCCGTGCACGCCTTGCTTCGGCCTCAGTTAAGCCTTTGTGGGCTCCAGGTCCCTGGTGAGATTAGAAACGTTTGCAAA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CATGTCCCGGATCGAAAAGATGAGCATTCTGGGCGTGCGGAGTTTTGGAATAGAGGACAAAGATAAGCAAATTATCACTTTCTTCAGCCCCCTTACAATT TTGGTTGGACCCAATGGGGCGGGAAAGACGGTAAGTCTTCAGTAGCCGCCTTCAGTTTACAGGTCGCTACATCTTTCGGAGAATAAAATGGGAAGTTGAG AACTCTCCTTAGGAGCAGAAGCGTCCCTAGGGCTCCACAGGTGTAGGCCCTTAAAGTGCCTTAGGGTGTGGCCTGCAGGCTACAGCGACCTTAGGAGTTT GCCTGAAGCAGTCTCGGAAGGATGTCCGGACCTGGCCTGGGGACAAGGTTTACTTAAGAATCCCACGATACCGGGAGCTGTCGCCGCTCACTCAGAGTTC AGTTCCCACTGGATGCCCTTTGGTCTGTATTGATGTTTTTAACGCTGTCTCCTTGCTTTCAAAGCATAGCATTCACTTCCCAGTAGTTGTCCCATACAAG </a:t>
            </a:r>
            <a:r>
              <a:rPr lang="en-US" dirty="0"/>
              <a:t>AATTCCTTTAAAAGTTATAAAATGATACATACATGACTAAAGAGTTTCCAAGTATGCCAACTGTCCAGACATAATACATGGAAAATAAATAAATTCAAAA TGTAACTGATGTAGTGGGGCTTAACTTGGAAAACTTCTCTTCTTAAAACTCAGTCAAAAATTTAACGTTGGTGCACGACTGACTTTTTTTTTTTTTTAAA GCCGTGGGAATATTTATAAATTTGAATGGAAAGAATAACCAAGAGGCATTCTGGTCAGGAATAGTGGCTTAAGAAAAAGCAAGACGATGTCAGTATAGCA GGGAGAAGAGTCTAAAGGAAGGATTTGTGAAGAGTGTAGAAAGAGAGAAGGTTGAGAATTGAATGCCAAACTTGTTTACTTTTGTTTTTGTAAAAATGTT ATTTGTTGAATGCTTGTTATGTACTTAGGATTGTACTAAATACTAGCAGAAGGGAGAGTAGTACTGTATAGTGTTTATGAGGACTGGCTGCCTCAATACA GCTTTTTCGCTTCATTTATTAGTTGTCTGATTGTTTGCGAGTGACCTCACTGCTCTGTGCCTTAGTTTTCTCATTTATAAAATGGAGATTAAAAATAGTT TCTACAGCTGGGCACGGTGGCTCACGCCTGTAATCCCAGCACTTTGGGAGGCCGAGGCGGGTGGAT</a:t>
            </a:r>
            <a:r>
              <a:rPr lang="en-US" dirty="0">
                <a:solidFill>
                  <a:srgbClr val="FF0000"/>
                </a:solidFill>
              </a:rPr>
              <a:t>CACCTG</a:t>
            </a:r>
            <a:r>
              <a:rPr lang="en-US" dirty="0"/>
              <a:t>AGGTCAGGAGTTCGAGACCAGCCTGGCC AACGTGGCGAAACCCCATCTCTAATAAAAATACAAAAATTAGCCAGGCGTGGTGGCGCATGCCTGTAATCCTAGCTACTGGGGAGGCCGAGGCGGGAGAA TCGCTTGAACCGGGGAGGTGGAGGTTGCAGTGAGCCGAGATCACGCCATTGCACTACACCAGCCTGGGTGACAGAGGGAGACTCTCTCCCCCCACAAAAA AAAAAAAAAAAAAAAAAAAGTTTCTACAGGCTGGGCATGGTGGCTGACGACTGTAATCCGAGCCGTTTGGGAGGCTGAGGCTGGGGGATTGCTTGAGCCC </a:t>
            </a:r>
            <a:r>
              <a:rPr lang="en-US" dirty="0">
                <a:solidFill>
                  <a:srgbClr val="558ED5"/>
                </a:solidFill>
              </a:rPr>
              <a:t>AGGAGGTCGAGAGGTCGAGGCTGCAGTAAGCCATGATCATGCAGCTGCACTGCAGCCTGGGCAGCAGAATGAGACCCTGTCTCTTAAACAAAAAGTTCCT ACAGCCTGGAGTTAATGTGAGAATTAAATAAATGTATGTAAGAGTGCTTAGTACAATACAGTACTTAACTGTTAGCCATTCTTATTATTAACTTAAATTA GTTTAAAGGGTTTCAGTTGAAAATAATTATTTTTTTCCCAAGTAACAATTCTTCATATTAGGATAACTTCTTAGTTATATAGCATTTCTGTGAACTTACA GCATTAACACTTAATCATATTTTTATTACAGGTTTTATAATGTCAGATTTTATCTTTTATAGTTTCCATGATAAATAATATTTTTGTAATGAATTCATAT TTTATGGTAAACTTCTGTGGTTCTCTTATAACGAAATAATGTAATTTTCTATTTCTTTAGACCATCATTGAATGTCTAAAATATATTTGTACTGGAGATT TCCCTCCTGGAACCAAAGGAAATACATTTGTACACGATCCCAAGGTAATGGTGCTAGTACAATTTTGTATTTTTATAATTATAAAAATGATAATAGCTTA </a:t>
            </a:r>
            <a:r>
              <a:rPr lang="en-US" dirty="0"/>
              <a:t>TTATAGAAAACTTGGCACTGGAAAACTATAAAGAGAAATGAAAGTCAGCCCCACACAGTTTTAGCACCCAGTAGTAACCGTTGTTGACATTTTCATGTGT TTTCCTCCTCCTTTAAATACTGTTTTATATAGCTGATGTCATACTCTTAATTTTGTATTCTGGGTTTTTTTCCCCACTTAACATTATCATGAAGTCCTAT GTCATTAAAAAACTATCATCTGGGTGTTTGGTATGTAAGTGTTTCTTTTAATCTTTATACTGCTTTGTATGTCTGAGATATTTTCTACTTAAAGTGCATG AACACTTTAGTAGTTATGTAATTTTCTTACATTAGATTGCTTTCAGTTTTTCATTAAAATGTACCATGATAAGCCAGGCTTGGGGGTGTGTGCCAATACT CCCAGATAGCTCTAGAGGCTGAGATGGGAGGATTGCTTCAGCCCAGGAGTTCAAGGCTAGCCTGGACAATATAGTGAGACCCACTGTCTAGAAAAAAAAG </a:t>
            </a:r>
          </a:p>
          <a:p>
            <a:pPr marL="0" indent="0" algn="just">
              <a:buNone/>
            </a:pPr>
            <a:r>
              <a:rPr lang="en-US" dirty="0"/>
              <a:t>TATCATGATAAAAATCTTTGTGTATGAATCATTGTTTGAATTATGGTGTT TATACTATTCGTATGTGTAAAGGACATAGAATTTGGTCTATAGGTTTGTT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Maps and Annotation help us to understand the sequence</a:t>
            </a:r>
          </a:p>
        </p:txBody>
      </p:sp>
      <p:pic>
        <p:nvPicPr>
          <p:cNvPr id="5" name="Picture 4" descr="hgt_genome_555c_dc691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866512"/>
            <a:ext cx="8575775" cy="73052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829119" y="5569003"/>
            <a:ext cx="7559" cy="483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492179" y="5569003"/>
            <a:ext cx="22678" cy="483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227602" y="5569003"/>
            <a:ext cx="30237" cy="6727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5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Richer maps provide more information</a:t>
            </a:r>
          </a:p>
        </p:txBody>
      </p:sp>
      <p:pic>
        <p:nvPicPr>
          <p:cNvPr id="6" name="Picture 5" descr="hgt_genome_5e42_dc823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83" y="2226019"/>
            <a:ext cx="9149433" cy="2405962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809089" y="2311335"/>
            <a:ext cx="15118" cy="3552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51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Richer maps provide more information</a:t>
            </a:r>
          </a:p>
        </p:txBody>
      </p:sp>
      <p:pic>
        <p:nvPicPr>
          <p:cNvPr id="6" name="Picture 5" descr="hgt_genome_5e42_dc823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83" y="2243455"/>
            <a:ext cx="9149433" cy="240596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809089" y="2328771"/>
            <a:ext cx="15118" cy="3552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ame 2"/>
          <p:cNvSpPr/>
          <p:nvPr/>
        </p:nvSpPr>
        <p:spPr>
          <a:xfrm>
            <a:off x="7741055" y="3266101"/>
            <a:ext cx="476241" cy="153449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7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en-US" dirty="0"/>
              <a:t>Richer maps provide more information</a:t>
            </a:r>
          </a:p>
        </p:txBody>
      </p:sp>
      <p:pic>
        <p:nvPicPr>
          <p:cNvPr id="6" name="Picture 5" descr="hgt_genome_5e42_dc823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63" y="2286000"/>
            <a:ext cx="9149433" cy="240596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873869" y="2371316"/>
            <a:ext cx="15118" cy="3552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ame 2"/>
          <p:cNvSpPr/>
          <p:nvPr/>
        </p:nvSpPr>
        <p:spPr>
          <a:xfrm>
            <a:off x="7805835" y="3308646"/>
            <a:ext cx="476241" cy="153449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1403758" y="4279610"/>
            <a:ext cx="924358" cy="495902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1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Richer maps provide more information</a:t>
            </a:r>
          </a:p>
        </p:txBody>
      </p:sp>
      <p:pic>
        <p:nvPicPr>
          <p:cNvPr id="6" name="Picture 5" descr="hgt_genome_5e42_dc823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63" y="2319655"/>
            <a:ext cx="9149433" cy="240596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805835" y="3342301"/>
            <a:ext cx="476241" cy="153449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3447866" y="2532309"/>
            <a:ext cx="5155360" cy="22794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673812" y="2532310"/>
            <a:ext cx="570769" cy="2855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8860839" y="2532310"/>
            <a:ext cx="570769" cy="2855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9830287" y="2532310"/>
            <a:ext cx="771957" cy="2855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873869" y="2404971"/>
            <a:ext cx="15118" cy="3552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244582" y="2893010"/>
            <a:ext cx="4501923" cy="5936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347712" y="2893010"/>
            <a:ext cx="691390" cy="5936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45410" y="2893010"/>
            <a:ext cx="1548111" cy="5936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Donut 20"/>
          <p:cNvSpPr/>
          <p:nvPr/>
        </p:nvSpPr>
        <p:spPr>
          <a:xfrm>
            <a:off x="1403758" y="4313265"/>
            <a:ext cx="924358" cy="495902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95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nsortium-contributors-smal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66799"/>
            <a:ext cx="7315200" cy="562782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Consortium</a:t>
            </a:r>
          </a:p>
        </p:txBody>
      </p:sp>
    </p:spTree>
    <p:extLst>
      <p:ext uri="{BB962C8B-B14F-4D97-AF65-F5344CB8AC3E}">
        <p14:creationId xmlns:p14="http://schemas.microsoft.com/office/powerpoint/2010/main" val="408593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Catalog all functional elements in the genome</a:t>
            </a:r>
          </a:p>
          <a:p>
            <a:r>
              <a:rPr lang="en-US" dirty="0"/>
              <a:t>Freely share resource for community</a:t>
            </a:r>
          </a:p>
          <a:p>
            <a:r>
              <a:rPr lang="en-US" dirty="0"/>
              <a:t>Study human as well as other species</a:t>
            </a:r>
          </a:p>
          <a:p>
            <a:r>
              <a:rPr lang="en-US" dirty="0"/>
              <a:t>Project components:</a:t>
            </a:r>
          </a:p>
          <a:p>
            <a:pPr lvl="1"/>
            <a:r>
              <a:rPr lang="en-US" dirty="0"/>
              <a:t>Data generation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Data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 of ENCODE</a:t>
            </a:r>
          </a:p>
        </p:txBody>
      </p:sp>
    </p:spTree>
    <p:extLst>
      <p:ext uri="{BB962C8B-B14F-4D97-AF65-F5344CB8AC3E}">
        <p14:creationId xmlns:p14="http://schemas.microsoft.com/office/powerpoint/2010/main" val="298924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journal.pbio.1001046.g001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73101" y="1143000"/>
            <a:ext cx="4845797" cy="54115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Original ENCODE Project Data Production and Access Scheme</a:t>
            </a:r>
          </a:p>
        </p:txBody>
      </p:sp>
    </p:spTree>
    <p:extLst>
      <p:ext uri="{BB962C8B-B14F-4D97-AF65-F5344CB8AC3E}">
        <p14:creationId xmlns:p14="http://schemas.microsoft.com/office/powerpoint/2010/main" val="399492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0"/>
          <p:cNvSpPr>
            <a:spLocks noChangeArrowheads="1"/>
          </p:cNvSpPr>
          <p:nvPr/>
        </p:nvSpPr>
        <p:spPr bwMode="auto">
          <a:xfrm>
            <a:off x="5016501" y="5202238"/>
            <a:ext cx="1439863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Rectangle 69"/>
          <p:cNvSpPr>
            <a:spLocks noChangeArrowheads="1"/>
          </p:cNvSpPr>
          <p:nvPr/>
        </p:nvSpPr>
        <p:spPr bwMode="auto">
          <a:xfrm>
            <a:off x="3503613" y="5202238"/>
            <a:ext cx="143986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315" name="Rectangle 68"/>
          <p:cNvSpPr>
            <a:spLocks noChangeArrowheads="1"/>
          </p:cNvSpPr>
          <p:nvPr/>
        </p:nvSpPr>
        <p:spPr bwMode="auto">
          <a:xfrm>
            <a:off x="1992313" y="5202238"/>
            <a:ext cx="1439862" cy="16557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316" name="Rectangle 66"/>
          <p:cNvSpPr>
            <a:spLocks noChangeArrowheads="1"/>
          </p:cNvSpPr>
          <p:nvPr/>
        </p:nvSpPr>
        <p:spPr bwMode="auto">
          <a:xfrm>
            <a:off x="1992314" y="3544888"/>
            <a:ext cx="4103687" cy="141446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317" name="Rectangle 64"/>
          <p:cNvSpPr>
            <a:spLocks noChangeArrowheads="1"/>
          </p:cNvSpPr>
          <p:nvPr/>
        </p:nvSpPr>
        <p:spPr bwMode="auto">
          <a:xfrm>
            <a:off x="6456364" y="2295526"/>
            <a:ext cx="3671887" cy="12493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318" name="Title 3"/>
          <p:cNvSpPr>
            <a:spLocks noGrp="1"/>
          </p:cNvSpPr>
          <p:nvPr>
            <p:ph type="title"/>
          </p:nvPr>
        </p:nvSpPr>
        <p:spPr>
          <a:xfrm>
            <a:off x="3071814" y="127275"/>
            <a:ext cx="8712200" cy="762000"/>
          </a:xfrm>
        </p:spPr>
        <p:txBody>
          <a:bodyPr/>
          <a:lstStyle/>
          <a:p>
            <a:r>
              <a:rPr lang="en-US" dirty="0">
                <a:ea typeface="MS PGothic" charset="0"/>
                <a:cs typeface="MS PGothic" charset="0"/>
              </a:rPr>
              <a:t>ENCODE Uniform Analysis Pipeline</a:t>
            </a:r>
          </a:p>
        </p:txBody>
      </p:sp>
      <p:sp>
        <p:nvSpPr>
          <p:cNvPr id="17" name="Right Arrow 16"/>
          <p:cNvSpPr/>
          <p:nvPr/>
        </p:nvSpPr>
        <p:spPr bwMode="auto">
          <a:xfrm rot="1779124">
            <a:off x="7419975" y="2068513"/>
            <a:ext cx="471488" cy="14446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4115594" y="3353594"/>
            <a:ext cx="215900" cy="14446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321" name="Rectangle 1"/>
          <p:cNvSpPr>
            <a:spLocks noChangeArrowheads="1"/>
          </p:cNvSpPr>
          <p:nvPr/>
        </p:nvSpPr>
        <p:spPr bwMode="auto">
          <a:xfrm>
            <a:off x="4151314" y="1829074"/>
            <a:ext cx="3889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rgbClr val="3366FF"/>
                </a:solidFill>
              </a:rPr>
              <a:t>Mapped reads from production (Bam)</a:t>
            </a:r>
          </a:p>
        </p:txBody>
      </p:sp>
      <p:pic>
        <p:nvPicPr>
          <p:cNvPr id="13322" name="Picture 2" descr="bam_fil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52"/>
          <a:stretch>
            <a:fillRect/>
          </a:stretch>
        </p:blipFill>
        <p:spPr bwMode="auto">
          <a:xfrm>
            <a:off x="3143672" y="985195"/>
            <a:ext cx="59436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Rectangle 3"/>
          <p:cNvSpPr>
            <a:spLocks noChangeArrowheads="1"/>
          </p:cNvSpPr>
          <p:nvPr/>
        </p:nvSpPr>
        <p:spPr bwMode="auto">
          <a:xfrm>
            <a:off x="2449514" y="3016251"/>
            <a:ext cx="3527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Uniform Peak Calling Pipeline (SPP, </a:t>
            </a:r>
            <a:r>
              <a:rPr lang="en-US" sz="1000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PeakSeq</a:t>
            </a:r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13324" name="Rectangle 23"/>
          <p:cNvSpPr>
            <a:spLocks noChangeArrowheads="1"/>
          </p:cNvSpPr>
          <p:nvPr/>
        </p:nvSpPr>
        <p:spPr bwMode="auto">
          <a:xfrm>
            <a:off x="2609850" y="4678364"/>
            <a:ext cx="32400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IDR Processing, QC and Blacklist Filtering</a:t>
            </a:r>
          </a:p>
        </p:txBody>
      </p:sp>
      <p:sp>
        <p:nvSpPr>
          <p:cNvPr id="13325" name="Rectangle 27"/>
          <p:cNvSpPr>
            <a:spLocks noChangeArrowheads="1"/>
          </p:cNvSpPr>
          <p:nvPr/>
        </p:nvSpPr>
        <p:spPr bwMode="auto">
          <a:xfrm>
            <a:off x="2135188" y="6426201"/>
            <a:ext cx="12239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Motif Discovery</a:t>
            </a:r>
          </a:p>
        </p:txBody>
      </p:sp>
      <p:sp>
        <p:nvSpPr>
          <p:cNvPr id="13326" name="Rectangle 28"/>
          <p:cNvSpPr>
            <a:spLocks noChangeArrowheads="1"/>
          </p:cNvSpPr>
          <p:nvPr/>
        </p:nvSpPr>
        <p:spPr bwMode="auto">
          <a:xfrm>
            <a:off x="3503613" y="6426200"/>
            <a:ext cx="14398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Stats, GSC enrichments, etc.</a:t>
            </a:r>
          </a:p>
        </p:txBody>
      </p:sp>
      <p:sp>
        <p:nvSpPr>
          <p:cNvPr id="13327" name="Rectangle 29"/>
          <p:cNvSpPr>
            <a:spLocks noChangeArrowheads="1"/>
          </p:cNvSpPr>
          <p:nvPr/>
        </p:nvSpPr>
        <p:spPr bwMode="auto">
          <a:xfrm>
            <a:off x="4943475" y="6426200"/>
            <a:ext cx="1530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Aggregation </a:t>
            </a:r>
          </a:p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over peaks</a:t>
            </a:r>
          </a:p>
        </p:txBody>
      </p:sp>
      <p:sp>
        <p:nvSpPr>
          <p:cNvPr id="13328" name="Rectangle 31"/>
          <p:cNvSpPr>
            <a:spLocks noChangeArrowheads="1"/>
          </p:cNvSpPr>
          <p:nvPr/>
        </p:nvSpPr>
        <p:spPr bwMode="auto">
          <a:xfrm>
            <a:off x="6797675" y="3041650"/>
            <a:ext cx="3168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Generation</a:t>
            </a:r>
          </a:p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(read extension and </a:t>
            </a:r>
            <a:r>
              <a:rPr lang="en-US" sz="1000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mappability</a:t>
            </a:r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correction)</a:t>
            </a:r>
          </a:p>
        </p:txBody>
      </p:sp>
      <p:sp>
        <p:nvSpPr>
          <p:cNvPr id="34" name="Right Arrow 33"/>
          <p:cNvSpPr/>
          <p:nvPr/>
        </p:nvSpPr>
        <p:spPr bwMode="auto">
          <a:xfrm rot="5400000">
            <a:off x="8219282" y="3636170"/>
            <a:ext cx="327025" cy="14446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5" name="Right Arrow 34"/>
          <p:cNvSpPr/>
          <p:nvPr/>
        </p:nvSpPr>
        <p:spPr bwMode="auto">
          <a:xfrm rot="5400000">
            <a:off x="2640013" y="4997451"/>
            <a:ext cx="214313" cy="14446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4116388" y="4997451"/>
            <a:ext cx="214313" cy="14446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5629276" y="4997451"/>
            <a:ext cx="214313" cy="1444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1333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r="3108"/>
          <a:stretch>
            <a:fillRect/>
          </a:stretch>
        </p:blipFill>
        <p:spPr bwMode="auto">
          <a:xfrm>
            <a:off x="6523039" y="2465388"/>
            <a:ext cx="35337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8"/>
          <a:stretch>
            <a:fillRect/>
          </a:stretch>
        </p:blipFill>
        <p:spPr bwMode="auto">
          <a:xfrm>
            <a:off x="6959600" y="4121150"/>
            <a:ext cx="29527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5" name="Rectangle 38"/>
          <p:cNvSpPr>
            <a:spLocks noChangeArrowheads="1"/>
          </p:cNvSpPr>
          <p:nvPr/>
        </p:nvSpPr>
        <p:spPr bwMode="auto">
          <a:xfrm>
            <a:off x="7535864" y="3929724"/>
            <a:ext cx="17287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Segmentation</a:t>
            </a:r>
          </a:p>
        </p:txBody>
      </p:sp>
      <p:sp>
        <p:nvSpPr>
          <p:cNvPr id="11" name="Right Arrow 10"/>
          <p:cNvSpPr/>
          <p:nvPr/>
        </p:nvSpPr>
        <p:spPr bwMode="auto">
          <a:xfrm rot="19820876" flipH="1">
            <a:off x="4303714" y="2057401"/>
            <a:ext cx="428625" cy="14287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grpSp>
        <p:nvGrpSpPr>
          <p:cNvPr id="13337" name="Group 42"/>
          <p:cNvGrpSpPr>
            <a:grpSpLocks/>
          </p:cNvGrpSpPr>
          <p:nvPr/>
        </p:nvGrpSpPr>
        <p:grpSpPr bwMode="auto">
          <a:xfrm>
            <a:off x="3546476" y="3544889"/>
            <a:ext cx="2620963" cy="1222375"/>
            <a:chOff x="2022004" y="3717032"/>
            <a:chExt cx="2622004" cy="1222334"/>
          </a:xfrm>
        </p:grpSpPr>
        <p:pic>
          <p:nvPicPr>
            <p:cNvPr id="13354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28" t="4405" b="50751"/>
            <a:stretch>
              <a:fillRect/>
            </a:stretch>
          </p:blipFill>
          <p:spPr bwMode="auto">
            <a:xfrm>
              <a:off x="2179781" y="3960616"/>
              <a:ext cx="1024067" cy="97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55" name="Picture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39" t="6349" b="50000"/>
            <a:stretch>
              <a:fillRect/>
            </a:stretch>
          </p:blipFill>
          <p:spPr bwMode="auto">
            <a:xfrm>
              <a:off x="3318266" y="3951026"/>
              <a:ext cx="1109718" cy="988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6" name="Rectangle 44"/>
            <p:cNvSpPr>
              <a:spLocks noChangeArrowheads="1"/>
            </p:cNvSpPr>
            <p:nvPr/>
          </p:nvSpPr>
          <p:spPr bwMode="auto">
            <a:xfrm>
              <a:off x="3203848" y="3717032"/>
              <a:ext cx="1440160" cy="21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800" dirty="0">
                  <a:solidFill>
                    <a:srgbClr val="3366FF"/>
                  </a:solidFill>
                  <a:ea typeface="ＭＳ Ｐゴシック" charset="0"/>
                  <a:cs typeface="ＭＳ Ｐゴシック" charset="0"/>
                </a:rPr>
                <a:t>Poor reproducibility</a:t>
              </a:r>
            </a:p>
          </p:txBody>
        </p:sp>
        <p:sp>
          <p:nvSpPr>
            <p:cNvPr id="13357" name="Rectangle 45"/>
            <p:cNvSpPr>
              <a:spLocks noChangeArrowheads="1"/>
            </p:cNvSpPr>
            <p:nvPr/>
          </p:nvSpPr>
          <p:spPr bwMode="auto">
            <a:xfrm>
              <a:off x="2022004" y="3720743"/>
              <a:ext cx="1452859" cy="21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800" dirty="0">
                  <a:solidFill>
                    <a:srgbClr val="3366FF"/>
                  </a:solidFill>
                  <a:ea typeface="ＭＳ Ｐゴシック" charset="0"/>
                  <a:cs typeface="ＭＳ Ｐゴシック" charset="0"/>
                </a:rPr>
                <a:t>Good  reproducibility</a:t>
              </a:r>
            </a:p>
          </p:txBody>
        </p:sp>
      </p:grpSp>
      <p:grpSp>
        <p:nvGrpSpPr>
          <p:cNvPr id="13338" name="Group 47"/>
          <p:cNvGrpSpPr>
            <a:grpSpLocks/>
          </p:cNvGrpSpPr>
          <p:nvPr/>
        </p:nvGrpSpPr>
        <p:grpSpPr bwMode="auto">
          <a:xfrm>
            <a:off x="1978910" y="3760789"/>
            <a:ext cx="1380240" cy="1034907"/>
            <a:chOff x="236213" y="3789041"/>
            <a:chExt cx="1576364" cy="1182213"/>
          </a:xfrm>
        </p:grpSpPr>
        <p:pic>
          <p:nvPicPr>
            <p:cNvPr id="13351" name="Picture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8" r="29305" b="47548"/>
            <a:stretch>
              <a:fillRect/>
            </a:stretch>
          </p:blipFill>
          <p:spPr bwMode="auto">
            <a:xfrm>
              <a:off x="495300" y="3789041"/>
              <a:ext cx="1317277" cy="97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2" name="Rectangle 48"/>
            <p:cNvSpPr>
              <a:spLocks noChangeArrowheads="1"/>
            </p:cNvSpPr>
            <p:nvPr/>
          </p:nvSpPr>
          <p:spPr bwMode="auto">
            <a:xfrm>
              <a:off x="899592" y="4725144"/>
              <a:ext cx="542280" cy="246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800" b="1">
                  <a:ea typeface="ＭＳ Ｐゴシック" charset="0"/>
                  <a:cs typeface="ＭＳ Ｐゴシック" charset="0"/>
                </a:rPr>
                <a:t>Rep1</a:t>
              </a:r>
            </a:p>
          </p:txBody>
        </p:sp>
        <p:sp>
          <p:nvSpPr>
            <p:cNvPr id="13353" name="Rectangle 49"/>
            <p:cNvSpPr>
              <a:spLocks noChangeArrowheads="1"/>
            </p:cNvSpPr>
            <p:nvPr/>
          </p:nvSpPr>
          <p:spPr bwMode="auto">
            <a:xfrm rot="16200000">
              <a:off x="88102" y="4153176"/>
              <a:ext cx="542280" cy="246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800" b="1">
                  <a:ea typeface="ＭＳ Ｐゴシック" charset="0"/>
                  <a:cs typeface="ＭＳ Ｐゴシック" charset="0"/>
                </a:rPr>
                <a:t>Rep2</a:t>
              </a:r>
            </a:p>
          </p:txBody>
        </p:sp>
      </p:grpSp>
      <p:pic>
        <p:nvPicPr>
          <p:cNvPr id="13339" name="Picture 57" descr="peaks_CTCF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2320926"/>
            <a:ext cx="315118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0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5286376"/>
            <a:ext cx="1008062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1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29" t="34444" r="16112" b="49258"/>
          <a:stretch>
            <a:fillRect/>
          </a:stretch>
        </p:blipFill>
        <p:spPr bwMode="auto">
          <a:xfrm>
            <a:off x="5133976" y="5237164"/>
            <a:ext cx="1203325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8"/>
          <a:stretch>
            <a:fillRect/>
          </a:stretch>
        </p:blipFill>
        <p:spPr bwMode="auto">
          <a:xfrm>
            <a:off x="3575050" y="5345114"/>
            <a:ext cx="12969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ight Arrow 62"/>
          <p:cNvSpPr/>
          <p:nvPr/>
        </p:nvSpPr>
        <p:spPr bwMode="auto">
          <a:xfrm>
            <a:off x="3432175" y="4121151"/>
            <a:ext cx="215900" cy="1444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344" name="Rectangle 60"/>
          <p:cNvSpPr>
            <a:spLocks noChangeArrowheads="1"/>
          </p:cNvSpPr>
          <p:nvPr/>
        </p:nvSpPr>
        <p:spPr bwMode="auto">
          <a:xfrm>
            <a:off x="2424114" y="2249488"/>
            <a:ext cx="3671887" cy="10334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345" name="Rectangle 65"/>
          <p:cNvSpPr>
            <a:spLocks noChangeArrowheads="1"/>
          </p:cNvSpPr>
          <p:nvPr/>
        </p:nvSpPr>
        <p:spPr bwMode="auto">
          <a:xfrm>
            <a:off x="3071814" y="955033"/>
            <a:ext cx="6192837" cy="12493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346" name="Rectangle 67"/>
          <p:cNvSpPr>
            <a:spLocks noChangeArrowheads="1"/>
          </p:cNvSpPr>
          <p:nvPr/>
        </p:nvSpPr>
        <p:spPr bwMode="auto">
          <a:xfrm>
            <a:off x="6888163" y="3905251"/>
            <a:ext cx="3168650" cy="26892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pic>
        <p:nvPicPr>
          <p:cNvPr id="13347" name="Picture 45" descr="mitk562min30x45.data_11_BroadHistoneK562ControlStdAln_1Reps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913313"/>
            <a:ext cx="2286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8" name="Rectangle 30"/>
          <p:cNvSpPr>
            <a:spLocks noChangeArrowheads="1"/>
          </p:cNvSpPr>
          <p:nvPr/>
        </p:nvSpPr>
        <p:spPr bwMode="auto">
          <a:xfrm>
            <a:off x="7589839" y="6292851"/>
            <a:ext cx="17287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Self </a:t>
            </a:r>
            <a:r>
              <a:rPr lang="en-US" sz="1000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Organising</a:t>
            </a:r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Maps</a:t>
            </a:r>
          </a:p>
        </p:txBody>
      </p:sp>
      <p:sp>
        <p:nvSpPr>
          <p:cNvPr id="13349" name="TextBox 8"/>
          <p:cNvSpPr txBox="1">
            <a:spLocks noChangeArrowheads="1"/>
          </p:cNvSpPr>
          <p:nvPr/>
        </p:nvSpPr>
        <p:spPr bwMode="auto">
          <a:xfrm>
            <a:off x="7950201" y="4781551"/>
            <a:ext cx="13675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000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ChromHMM</a:t>
            </a:r>
            <a:r>
              <a:rPr lang="en-US" sz="1000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/Segway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598507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54598" y="4360228"/>
            <a:ext cx="3080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200" dirty="0"/>
              <a:t>The ENCODE Project Consortium. </a:t>
            </a:r>
            <a:r>
              <a:rPr lang="en-US" sz="1200" i="1" dirty="0"/>
              <a:t>Nature</a:t>
            </a:r>
            <a:r>
              <a:rPr lang="en-US" sz="1200" dirty="0"/>
              <a:t> 2012</a:t>
            </a:r>
          </a:p>
        </p:txBody>
      </p:sp>
      <p:sp>
        <p:nvSpPr>
          <p:cNvPr id="10" name="Right Arrow 9"/>
          <p:cNvSpPr/>
          <p:nvPr/>
        </p:nvSpPr>
        <p:spPr bwMode="auto">
          <a:xfrm rot="19800000">
            <a:off x="3537028" y="4141182"/>
            <a:ext cx="4799013" cy="46037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70000"/>
              </a:lnSpc>
              <a:defRPr/>
            </a:pPr>
            <a:r>
              <a:rPr lang="en-US" sz="1600" dirty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Genome</a:t>
            </a:r>
          </a:p>
        </p:txBody>
      </p:sp>
      <p:sp>
        <p:nvSpPr>
          <p:cNvPr id="11" name="Right Arrow 10"/>
          <p:cNvSpPr/>
          <p:nvPr/>
        </p:nvSpPr>
        <p:spPr bwMode="auto">
          <a:xfrm>
            <a:off x="3679994" y="5515020"/>
            <a:ext cx="6408738" cy="46037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70000"/>
              </a:lnSpc>
              <a:defRPr/>
            </a:pPr>
            <a:r>
              <a:rPr lang="en-US" sz="1600" dirty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Methods/Factors</a:t>
            </a:r>
          </a:p>
        </p:txBody>
      </p:sp>
      <p:sp>
        <p:nvSpPr>
          <p:cNvPr id="12" name="Right Arrow 11"/>
          <p:cNvSpPr/>
          <p:nvPr/>
        </p:nvSpPr>
        <p:spPr bwMode="auto">
          <a:xfrm rot="16200000">
            <a:off x="1227220" y="3329033"/>
            <a:ext cx="4608513" cy="42386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70000"/>
              </a:lnSpc>
              <a:defRPr/>
            </a:pPr>
            <a:r>
              <a:rPr lang="en-US" sz="1600" dirty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Cells</a:t>
            </a:r>
          </a:p>
        </p:txBody>
      </p:sp>
      <p:pic>
        <p:nvPicPr>
          <p:cNvPr id="13" name="Picture 12" descr="DNase_track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00">
            <a:off x="3693725" y="1211515"/>
            <a:ext cx="5589587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1923754" y="914400"/>
            <a:ext cx="1444921" cy="5592762"/>
            <a:chOff x="212804" y="779418"/>
            <a:chExt cx="1444625" cy="5592762"/>
          </a:xfrm>
        </p:grpSpPr>
        <p:pic>
          <p:nvPicPr>
            <p:cNvPr id="15" name="Picture 4" descr="methods.hg19.test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04" y="779418"/>
              <a:ext cx="1444625" cy="559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 rot="16200000">
              <a:off x="-1259102" y="3594259"/>
              <a:ext cx="362079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/>
                <a:t>182 Cell Lines/ Tissues</a:t>
              </a:r>
            </a:p>
          </p:txBody>
        </p:sp>
      </p:grpSp>
      <p:pic>
        <p:nvPicPr>
          <p:cNvPr id="18" name="Picture 3" descr="chipseq.hg19.tes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5975394"/>
            <a:ext cx="7375525" cy="88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5421655" y="5053217"/>
            <a:ext cx="4450407" cy="46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/>
              <a:t>164 Assays (114 different Chip)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906911" y="1411330"/>
            <a:ext cx="4222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/>
              <a:t>3,010 Experiments</a:t>
            </a:r>
          </a:p>
          <a:p>
            <a:r>
              <a:rPr lang="en-US" dirty="0"/>
              <a:t>5 </a:t>
            </a:r>
            <a:r>
              <a:rPr lang="en-US" dirty="0" err="1"/>
              <a:t>TeraBases</a:t>
            </a:r>
            <a:endParaRPr lang="en-US" dirty="0"/>
          </a:p>
          <a:p>
            <a:r>
              <a:rPr lang="en-US" dirty="0"/>
              <a:t>1716x of the Human Genome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719598" y="187877"/>
            <a:ext cx="8229600" cy="713140"/>
          </a:xfrm>
        </p:spPr>
        <p:txBody>
          <a:bodyPr/>
          <a:lstStyle/>
          <a:p>
            <a:r>
              <a:rPr lang="en-US" dirty="0"/>
              <a:t>ENCODE (</a:t>
            </a:r>
            <a:r>
              <a:rPr lang="en-US" u="sng" dirty="0" err="1"/>
              <a:t>ENC</a:t>
            </a:r>
            <a:r>
              <a:rPr lang="en-US" dirty="0" err="1"/>
              <a:t>yclopedia</a:t>
            </a:r>
            <a:r>
              <a:rPr lang="en-US" dirty="0"/>
              <a:t> </a:t>
            </a:r>
            <a:r>
              <a:rPr lang="en-US" u="sng" dirty="0"/>
              <a:t>O</a:t>
            </a:r>
            <a:r>
              <a:rPr lang="en-US" dirty="0"/>
              <a:t>f </a:t>
            </a:r>
            <a:r>
              <a:rPr lang="en-US" u="sng" dirty="0"/>
              <a:t>D</a:t>
            </a:r>
            <a:r>
              <a:rPr lang="en-US" dirty="0"/>
              <a:t>NA </a:t>
            </a:r>
            <a:r>
              <a:rPr lang="en-US" u="sng" dirty="0"/>
              <a:t>E</a:t>
            </a:r>
            <a:r>
              <a:rPr lang="en-US" dirty="0"/>
              <a:t>lements)</a:t>
            </a:r>
          </a:p>
        </p:txBody>
      </p:sp>
    </p:spTree>
    <p:extLst>
      <p:ext uri="{BB962C8B-B14F-4D97-AF65-F5344CB8AC3E}">
        <p14:creationId xmlns:p14="http://schemas.microsoft.com/office/powerpoint/2010/main" val="159308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3E737C-95EE-4092-B5FB-C87DA872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introduce various types of biological data in the context of genomics patterns</a:t>
            </a:r>
          </a:p>
          <a:p>
            <a:r>
              <a:rPr lang="en-US" dirty="0"/>
              <a:t>To understand the biological rationale for developing and implementing motif finding algorithms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7D1CE-A3DA-4B28-889D-2A9ED243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39645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can indicate enrichment of regions</a:t>
            </a:r>
          </a:p>
          <a:p>
            <a:pPr lvl="1"/>
            <a:r>
              <a:rPr lang="en-US" dirty="0"/>
              <a:t>ChIP-seq</a:t>
            </a:r>
          </a:p>
          <a:p>
            <a:pPr lvl="1"/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  <a:p>
            <a:endParaRPr lang="en-US" dirty="0"/>
          </a:p>
          <a:p>
            <a:r>
              <a:rPr lang="en-US" dirty="0"/>
              <a:t>Sequence can indicate the precise location of an event (there is information in the 5’ end of the read)</a:t>
            </a:r>
          </a:p>
          <a:p>
            <a:pPr lvl="1"/>
            <a:r>
              <a:rPr lang="en-US" dirty="0"/>
              <a:t>CAGE</a:t>
            </a:r>
          </a:p>
          <a:p>
            <a:pPr lvl="1"/>
            <a:r>
              <a:rPr lang="en-US" dirty="0"/>
              <a:t>DNase-seq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as a biochemical readout</a:t>
            </a:r>
          </a:p>
        </p:txBody>
      </p:sp>
    </p:spTree>
    <p:extLst>
      <p:ext uri="{BB962C8B-B14F-4D97-AF65-F5344CB8AC3E}">
        <p14:creationId xmlns:p14="http://schemas.microsoft.com/office/powerpoint/2010/main" val="12336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ChIP</a:t>
            </a:r>
            <a:r>
              <a:rPr lang="en-US" dirty="0"/>
              <a:t>-seq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066800"/>
            <a:ext cx="5170204" cy="346553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2362201" y="3429000"/>
            <a:ext cx="7968051" cy="2743200"/>
            <a:chOff x="1201349" y="4114800"/>
            <a:chExt cx="7968051" cy="2743200"/>
          </a:xfrm>
          <a:solidFill>
            <a:schemeClr val="bg1"/>
          </a:solidFill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349" y="4114800"/>
              <a:ext cx="7884302" cy="2743200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7258050" y="6581001"/>
              <a:ext cx="191135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defTabSz="457200">
                <a:spcBef>
                  <a:spcPct val="30000"/>
                </a:spcBef>
                <a:buClr>
                  <a:srgbClr val="000000"/>
                </a:buClr>
                <a:buSzPct val="100000"/>
                <a:defRPr/>
              </a:pPr>
              <a:endParaRPr lang="en-US" sz="12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00D42D7-F011-40FC-9CE4-57E48754719D}"/>
              </a:ext>
            </a:extLst>
          </p:cNvPr>
          <p:cNvSpPr txBox="1"/>
          <p:nvPr/>
        </p:nvSpPr>
        <p:spPr>
          <a:xfrm>
            <a:off x="4547018" y="6245582"/>
            <a:ext cx="365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(more about this later in the course!)</a:t>
            </a:r>
          </a:p>
        </p:txBody>
      </p:sp>
    </p:spTree>
    <p:extLst>
      <p:ext uri="{BB962C8B-B14F-4D97-AF65-F5344CB8AC3E}">
        <p14:creationId xmlns:p14="http://schemas.microsoft.com/office/powerpoint/2010/main" val="167067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Post-genome 2001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2492897"/>
            <a:ext cx="3335412" cy="2309131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6" idx="3"/>
          </p:cNvCxnSpPr>
          <p:nvPr/>
        </p:nvCxnSpPr>
        <p:spPr bwMode="auto">
          <a:xfrm flipV="1">
            <a:off x="5326956" y="3645024"/>
            <a:ext cx="1273100" cy="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600056" y="2924944"/>
            <a:ext cx="0" cy="13681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6600056" y="2924944"/>
            <a:ext cx="16561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600056" y="4293096"/>
            <a:ext cx="16561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8184233" y="2636912"/>
            <a:ext cx="171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Variation, GWAS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8249" y="3717032"/>
            <a:ext cx="1566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Understanding</a:t>
            </a:r>
          </a:p>
          <a:p>
            <a:r>
              <a:rPr lang="en-US" dirty="0"/>
              <a:t>The genome</a:t>
            </a:r>
          </a:p>
          <a:p>
            <a:r>
              <a:rPr lang="en-US" dirty="0"/>
              <a:t>(ENCODE)</a:t>
            </a:r>
          </a:p>
        </p:txBody>
      </p:sp>
    </p:spTree>
    <p:extLst>
      <p:ext uri="{BB962C8B-B14F-4D97-AF65-F5344CB8AC3E}">
        <p14:creationId xmlns:p14="http://schemas.microsoft.com/office/powerpoint/2010/main" val="163663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genome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Working draft in 2001</a:t>
            </a:r>
          </a:p>
          <a:p>
            <a:endParaRPr lang="en-US" dirty="0"/>
          </a:p>
          <a:p>
            <a:r>
              <a:rPr lang="en-US" dirty="0"/>
              <a:t>In 2003 the NHGRI launched the ENCODE project to identify all “functional elements” in the human genome</a:t>
            </a:r>
          </a:p>
          <a:p>
            <a:endParaRPr lang="en-US" dirty="0"/>
          </a:p>
          <a:p>
            <a:r>
              <a:rPr lang="en-US" dirty="0"/>
              <a:t>Phase I: 1% of genome (ended 2007)</a:t>
            </a:r>
          </a:p>
          <a:p>
            <a:r>
              <a:rPr lang="en-US" dirty="0"/>
              <a:t>Phase II: Build-out phase (ended 2012)</a:t>
            </a:r>
          </a:p>
          <a:p>
            <a:r>
              <a:rPr lang="en-US" dirty="0"/>
              <a:t>Phase III: Production phase (ending 2016)</a:t>
            </a:r>
          </a:p>
          <a:p>
            <a:r>
              <a:rPr lang="en-US" dirty="0"/>
              <a:t>Phase IV: We have to go deeper (starting 2016-2017)</a:t>
            </a:r>
          </a:p>
        </p:txBody>
      </p:sp>
    </p:spTree>
    <p:extLst>
      <p:ext uri="{BB962C8B-B14F-4D97-AF65-F5344CB8AC3E}">
        <p14:creationId xmlns:p14="http://schemas.microsoft.com/office/powerpoint/2010/main" val="344785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functional, non-coding, sequence elements?</a:t>
            </a:r>
          </a:p>
          <a:p>
            <a:pPr lvl="1"/>
            <a:r>
              <a:rPr lang="en-US" dirty="0"/>
              <a:t>Genetic code is very powerful for 1% of the genome</a:t>
            </a:r>
          </a:p>
          <a:p>
            <a:pPr lvl="1"/>
            <a:r>
              <a:rPr lang="en-US" dirty="0"/>
              <a:t>No correspondingly powerful regulatory code</a:t>
            </a:r>
          </a:p>
          <a:p>
            <a:pPr lvl="1"/>
            <a:r>
              <a:rPr lang="en-US" dirty="0"/>
              <a:t>Conservation can identify candidate elements but not when or where they act</a:t>
            </a:r>
          </a:p>
          <a:p>
            <a:pPr lvl="1"/>
            <a:r>
              <a:rPr lang="en-US" dirty="0"/>
              <a:t>Regulatory regions aren’t always in the same order as gene targets</a:t>
            </a:r>
          </a:p>
          <a:p>
            <a:pPr lvl="1"/>
            <a:endParaRPr lang="en-US" dirty="0"/>
          </a:p>
          <a:p>
            <a:r>
              <a:rPr lang="en-US" dirty="0"/>
              <a:t>Unbiased experimental investigation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human genome is difficult		</a:t>
            </a:r>
          </a:p>
        </p:txBody>
      </p:sp>
    </p:spTree>
    <p:extLst>
      <p:ext uri="{BB962C8B-B14F-4D97-AF65-F5344CB8AC3E}">
        <p14:creationId xmlns:p14="http://schemas.microsoft.com/office/powerpoint/2010/main" val="48644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About 90% of disease associated loci lie outside of protein-coding regions</a:t>
            </a:r>
          </a:p>
          <a:p>
            <a:r>
              <a:rPr lang="en-US" dirty="0"/>
              <a:t>About 80% of recent adaptation signatures lie outside of protein-coding regions</a:t>
            </a:r>
          </a:p>
          <a:p>
            <a:r>
              <a:rPr lang="en-US" dirty="0"/>
              <a:t>Non-coding DNA variants are known to cause human diseases and alter human traits</a:t>
            </a:r>
          </a:p>
          <a:p>
            <a:pPr lvl="1"/>
            <a:r>
              <a:rPr lang="en-US" dirty="0"/>
              <a:t>Fragile X Syndrome</a:t>
            </a:r>
          </a:p>
          <a:p>
            <a:pPr lvl="1"/>
            <a:r>
              <a:rPr lang="en-US" dirty="0"/>
              <a:t>ALS (</a:t>
            </a:r>
            <a:r>
              <a:rPr lang="en-US" dirty="0" err="1"/>
              <a:t>amyotorpic</a:t>
            </a:r>
            <a:r>
              <a:rPr lang="en-US" dirty="0"/>
              <a:t> lateral sclerosis)</a:t>
            </a:r>
          </a:p>
          <a:p>
            <a:pPr lvl="1"/>
            <a:r>
              <a:rPr lang="en-US" dirty="0"/>
              <a:t>Prostate Cancer</a:t>
            </a:r>
          </a:p>
          <a:p>
            <a:pPr lvl="1"/>
            <a:r>
              <a:rPr lang="en-US" dirty="0"/>
              <a:t>Thyroid Cancer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Non-coding DNA is important for disease and evolution	</a:t>
            </a:r>
          </a:p>
        </p:txBody>
      </p:sp>
    </p:spTree>
    <p:extLst>
      <p:ext uri="{BB962C8B-B14F-4D97-AF65-F5344CB8AC3E}">
        <p14:creationId xmlns:p14="http://schemas.microsoft.com/office/powerpoint/2010/main" val="371739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 algn="just">
              <a:buNone/>
            </a:pPr>
            <a:r>
              <a:rPr lang="en-US" dirty="0"/>
              <a:t>TTTCCCGGCGTGCCCCAGGAGAGCGGCGTGGACGCGTGCGGGCCTAGAGGCCCACGTGATCCGCAGGGCGGCCGAGGCAGGAAGCTGTGAGTGCGCGGTT GCGGGGTCGCATTGTGGCTACGGCTTTGCGTCCCCGGCGGGCAGCCCCAGGCTGGTCCCCGCCTCCGCTCTCCCCACCGGCGGGGAAAGCAGCTGGTGTG GGAGGAAAGGCTCCATCCCCCGCCCCCTCTCTCCCGCTGTTGGCTGGCAGGATCTTTTGGCAGTCCTGTGGCCTCGCTCCCCGCCCGGATCCTCCTGACC CTGAGATTCGCGGGTCTCACGTCCCGTGCACGCCTTGCTTCGGCCTCAGTTAAGCCTTTGTGGGCTCCAGGTCCCTGGTGAGATTAGAAACGTTTGCAAA CATGTCCCGGATCGAAAAGATGAGCATTCTGGGCGTGCGGAGTTTTGGAATAGAGGACAAAGATAAGCAAATTATCACTTTCTTCAGCCCCCTTACAATT TTGGTTGGACCCAATGGGGCGGGAAAGACGGTAAGTCTTCAGTAGCCGCCTTCAGTTTACAGGTCGCTACATCTTTCGGAGAATAAAATGGGAAGTTGAG AACTCTCCTTAGGAGCAGAAGCGTCCCTAGGGCTCCACAGGTGTAGGCCCTTAAAGTGCCTTAGGGTGTGGCCTGCAGGCTACAGCGACCTTAGGAGTTT GCCTGAAGCAGTCTCGGAAGGATGTCCGGACCTGGCCTGGGGACAAGGTTTACTTAAGAATCCCACGATACCGGGAGCTGTCGCCGCTCACTCAGAGTTC AGTTCCCACTGGATGCCCTTTGGTCTGTATTGATGTTTTTAACGCTGTCTCCTTGCTTTCAAAGCATAGCATTCACTTCCCAGTAGTTGTCCCATACAAG AATTCCTTTAAAAGTTATAAAATGATACATACATGACTAAAGAGTTTCCAAGTATGCCAACTGTCCAGACATAATACATGGAAAATAAATAAATTCAAAA TGTAACTGATGTAGTGGGGCTTAACTTGGAAAACTTCTCTTCTTAAAACTCAGTCAAAAATTTAACGTTGGTGCACGACTGACTTTTTTTTTTTTTTAAA GCCGTGGGAATATTTATAAATTTGAATGGAAAGAATAACCAAGAGGCATTCTGGTCAGGAATAGTGGCTTAAGAAAAAGCAAGACGATGTCAGTATAGCA GGGAGAAGAGTCTAAAGGAAGGATTTGTGAAGAGTGTAGAAAGAGAGAAGGTTGAGAATTGAATGCCAAACTTGTTTACTTTTGTTTTTGTAAAAATGTT ATTTGTTGAATGCTTGTTATGTACTTAGGATTGTACTAAATACTAGCAGAAGGGAGAGTAGTACTGTATAGTGTTTATGAGGACTGGCTGCCTCAATACA GCTTTTTCGCTTCATTTATTAGTTGTCTGATTGTTTGCGAGTGACCTCACTGCTCTGTGCCTTAGTTTTCTCATTTATAAAATGGAGATTAAAAATAGTT TCTACAGCTGGGCACGGTGGCTCACGCCTGTAATCCCAGCACTTTGGGAGGCCGAGGCGGGTGGATCACCTGAGGTCAGGAGTTCGAGACCAGCCTGGCC AACGTGGCGAAACCCCATCTCTAATAAAAATACAAAAATTAGCCAGGCGTGGTGGCGCATGCCTGTAATCCTAGCTACTGGGGAGGCCGAGGCGGGAGAA TCGCTTGAACCGGGGAGGTGGAGGTTGCAGTGAGCCGAGATCACGCCATTGCACTACACCAGCCTGGGTGACAGAGGGAGACTCTCTCCCCCCACAAAAA AAAAAAAAAAAAAAAAAAAGTTTCTACAGGCTGGGCATGGTGGCTGACGACTGTAATCCGAGCCGTTTGGGAGGCTGAGGCTGGGGGATTGCTTGAGCCC AGGAGGTCGAGAGGTCGAGGCTGCAGTAAGCCATGATCATGCAGCTGCACTGCAGCCTGGGCAGCAGAATGAGACCCTGTCTCTTAAACAAAAAGTTCCT ACAGCCTGGAGTTAATGTGAGAATTAAATAAATGTATGTAAGAGTGCTTAGTACAATACAGTACTTAACTGTTAGCCATTCTTATTATTAACTTAAATTA GTTTAAAGGGTTTCAGTTGAAAATAATTATTTTTTTCCCAAGTAACAATTCTTCATATTAGGATAACTTCTTAGTTATATAGCATTTCTGTGAACTTACA GCATTAACACTTAATCATATTTTTATTACAGGTTTTATAATGTCAGATTTTATCTTTTATAGTTTCCATGATAAATAATATTTTTGTAATGAATTCATAT TTTATGGTAAACTTCTGTGGTTCTCTTATAACGAAATAATGTAATTTTCTATTTCTTTAGACCATCATTGAATGTCTAAAATATATTTGTACTGGAGATT TCCCTCCTGGAACCAAAGGAAATACATTTGTACACGATCCCAAGGTAATGGTGCTAGTACAATTTTGTATTTTTATAATTATAAAAATGATAATAGCTTA TTATAGAAAACTTGGCACTGGAAAACTATAAAGAGAAATGAAAGTCAGCCCCACACAGTTTTAGCACCCAGTAGTAACCGTTGTTGACATTTTCATGTGT TTTCCTCCTCCTTTAAATACTGTTTTATATAGCTGATGTCATACTCTTAATTTTGTATTCTGGGTTTTTTTCCCCACTTAACATTATCATGAAGTCCTAT GTCATTAAAAAACTATCATCTGGGTGTTTGGTATGTAAGTGTTTCTTTTAATCTTTATACTGCTTTGTATGTCTGAGATATTTTCTACTTAAAGTGCATG AACACTTTAGTAGTTATGTAATTTTCTTACATTAGATTGCTTTCAGTTTTTCATTAAAATGTACCATGATAAGCCAGGCTTGGGGGTGTGTGCCAATACT CCCAGATAGCTCTAGAGGCTGAGATGGGAGGATTGCTTCAGCCCAGGAGTTCAAGGCTAGCCTGGACAATATAGTGAGACCCACTGTCTAGAAAAAAAAG </a:t>
            </a:r>
          </a:p>
          <a:p>
            <a:pPr marL="0" indent="0" algn="just">
              <a:buNone/>
            </a:pPr>
            <a:r>
              <a:rPr lang="en-US" dirty="0"/>
              <a:t>ATCATGATAAAAATCTTTGTGTATGAATCATTGTTTGAATTATGGTGTT TATACTATTCGTATGTGTAAAGGACATAGAATTTGGTCTATAGGTTTGTT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Utility of a map: 1,500 </a:t>
            </a:r>
            <a:r>
              <a:rPr lang="en-US" dirty="0" err="1"/>
              <a:t>bp</a:t>
            </a:r>
            <a:r>
              <a:rPr lang="en-US" dirty="0"/>
              <a:t> of our 3.4 billion </a:t>
            </a:r>
            <a:r>
              <a:rPr lang="en-US" dirty="0" err="1"/>
              <a:t>bp</a:t>
            </a:r>
            <a:r>
              <a:rPr lang="en-US" dirty="0"/>
              <a:t> genome</a:t>
            </a:r>
          </a:p>
        </p:txBody>
      </p:sp>
    </p:spTree>
    <p:extLst>
      <p:ext uri="{BB962C8B-B14F-4D97-AF65-F5344CB8AC3E}">
        <p14:creationId xmlns:p14="http://schemas.microsoft.com/office/powerpoint/2010/main" val="41868659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C738E6EA-851E-4F26-AD53-18474C084AC0}"/>
  <p:tag name="ISPRING_PROJECT_VERSION" val="9"/>
  <p:tag name="ISPRING_PROJECT_FOLDER_UPDATED" val="1"/>
  <p:tag name="ISPRING_FIRST_PUBLISH" val="1"/>
  <p:tag name="ISPRING_SCREEN_RECS_UPDATED" val="C:\Users\remills\Box Sync\Courses\BINF529_Winter2019\Presentations\Session_04\Eukaryotic_Genomics\"/>
  <p:tag name="ISPRING_RESOURCE_FOLDER" val="C:\Users\remills\Box Sync\Courses\BINF529_Winter2019\Presentations\Session_04\Eukaryotic_Genomics\"/>
  <p:tag name="ISPRING_PRESENTATION_PATH" val="C:\Users\remills\Box Sync\Courses\BINF529_Winter2019\Presentations\Session_04\Eukaryotic_Genomics.pptx"/>
  <p:tag name="ISPRING_LMS_API_VERSION" val="SCORM 2004 (2nd edition)"/>
  <p:tag name="ISPRING_ULTRA_SCORM_COURCE_TITLE" val="Sequence_Maps_5.3_nopoints"/>
  <p:tag name="ISPRING_ULTRA_SCORM_COURSE_ID" val="829DE975-E9E8-436E-8E88-EF0B943C7056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G\bcz{37BE974A-8E82-4344-9460-44740314AC02}&quot;,&quot;C:\\Users\\remills\\Box Sync\\Courses\\BINF529_Winter2019\\SCORM\\Session_05&quot;]]"/>
  <p:tag name="ISPRING_SCORM_RATE_SLIDES" val="0"/>
  <p:tag name="ISPRING_SCORM_RATE_QUIZZES" val="0"/>
  <p:tag name="ISPRING_SCORM_PASSING_SCORE" val="0.000000"/>
  <p:tag name="ISPRING_CURRENT_PLAYER_ID" val="universal"/>
  <p:tag name="ISPRING_PRESENTATION_TITLE" val="Sequence_Maps_5.3_nopoint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15060</TotalTime>
  <Words>583</Words>
  <Application>Microsoft Office PowerPoint</Application>
  <PresentationFormat>Widescreen</PresentationFormat>
  <Paragraphs>115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Office Theme</vt:lpstr>
      <vt:lpstr>Sequence Maps</vt:lpstr>
      <vt:lpstr>Learning Objectives</vt:lpstr>
      <vt:lpstr>Sequencing as a biochemical readout</vt:lpstr>
      <vt:lpstr>ChIP-seq</vt:lpstr>
      <vt:lpstr>Post-genome 2001</vt:lpstr>
      <vt:lpstr>Human genome project</vt:lpstr>
      <vt:lpstr>Reading the human genome is difficult  </vt:lpstr>
      <vt:lpstr>Non-coding DNA is important for disease and evolution </vt:lpstr>
      <vt:lpstr>Utility of a map: 1,500 bp of our 3.4 billion bp genome</vt:lpstr>
      <vt:lpstr>Maps and Annotation help us to understand the sequence</vt:lpstr>
      <vt:lpstr>Richer maps provide more information</vt:lpstr>
      <vt:lpstr>Richer maps provide more information</vt:lpstr>
      <vt:lpstr>Richer maps provide more information</vt:lpstr>
      <vt:lpstr>Richer maps provide more information</vt:lpstr>
      <vt:lpstr>ENCODE Consortium</vt:lpstr>
      <vt:lpstr>Goals of ENCODE</vt:lpstr>
      <vt:lpstr> </vt:lpstr>
      <vt:lpstr>ENCODE Uniform Analysis Pipeline</vt:lpstr>
      <vt:lpstr>ENCODE (ENCyclopedia Of DNA Elements)</vt:lpstr>
    </vt:vector>
  </TitlesOfParts>
  <Company>Partners HealthCare System,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Sequence_Maps_5.3_nopoints</dc:title>
  <dc:creator>Hislop, Shona C.</dc:creator>
  <cp:lastModifiedBy>Ryan Mills</cp:lastModifiedBy>
  <cp:revision>629</cp:revision>
  <dcterms:created xsi:type="dcterms:W3CDTF">2011-09-26T19:06:25Z</dcterms:created>
  <dcterms:modified xsi:type="dcterms:W3CDTF">2020-01-14T16:30:16Z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1852405724</vt:i4>
  </property>
  <property fmtid="{D5CDD505-2E9C-101B-9397-08002B2CF9AE}" pid="3" name="_NewReviewCycle">
    <vt:lpwstr/>
  </property>
  <property fmtid="{D5CDD505-2E9C-101B-9397-08002B2CF9AE}" pid="4" name="_EmailSubject">
    <vt:lpwstr>PowerPoint Template</vt:lpwstr>
  </property>
  <property fmtid="{D5CDD505-2E9C-101B-9397-08002B2CF9AE}" pid="5" name="_AuthorEmail">
    <vt:lpwstr>SSTEPHAN@PARTNERS.ORG</vt:lpwstr>
  </property>
  <property fmtid="{D5CDD505-2E9C-101B-9397-08002B2CF9AE}" pid="6" name="_AuthorEmailDisplayName">
    <vt:lpwstr>Stephan, Shona C.</vt:lpwstr>
  </property>
</Properties>
</file>